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1" r:id="rId3"/>
    <p:sldId id="263" r:id="rId4"/>
    <p:sldId id="258" r:id="rId5"/>
    <p:sldId id="261" r:id="rId6"/>
    <p:sldId id="264" r:id="rId7"/>
    <p:sldId id="259" r:id="rId8"/>
    <p:sldId id="257" r:id="rId9"/>
    <p:sldId id="262" r:id="rId10"/>
    <p:sldId id="260" r:id="rId11"/>
    <p:sldId id="270" r:id="rId12"/>
    <p:sldId id="269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 Shufan" initials="XS" lastIdx="1" clrIdx="0">
    <p:extLst>
      <p:ext uri="{19B8F6BF-5375-455C-9EA6-DF929625EA0E}">
        <p15:presenceInfo xmlns:p15="http://schemas.microsoft.com/office/powerpoint/2012/main" userId="6d8b27a33db67c4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672" y="-1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BDB3D-DD27-4D0B-B558-698B51689DED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38D4D-012E-4221-8DCC-3A1AA935A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5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3D57-B5B7-4B90-8A8E-95D2F9FBB9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53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107F-10C2-4A13-A26F-5BF44F9A8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8F62D-1B7B-432F-8FC4-FA19E0A98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CED3C-F5C6-44A4-A91A-92AD9E0E5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C541-2444-431D-A8E4-EEA67C370EB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A5D17-5441-42AB-A731-7DE84391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F789F-6572-45A7-90C4-FC08C483F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7733-0BF9-420A-950A-4648D0314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17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FA00-399A-42E4-BCAD-E1DD3F3A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AAC895-8B57-4CC0-BF21-67028DC26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BFF5E-4011-4D06-BADD-8504E7CEE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C541-2444-431D-A8E4-EEA67C370EB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B11-6169-494D-B492-7DB6B79E5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D83E3-D2D5-4F64-A9C0-0E2679F7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7733-0BF9-420A-950A-4648D0314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49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8B9FFC-F52E-4D4A-88DD-429B48A8E5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66114E-09A4-4ACF-9D29-0B55A1B41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AC39A-8426-4FAB-BD12-56E9BCFE6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C541-2444-431D-A8E4-EEA67C370EB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1577E-C50D-42EE-9C44-90062481B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370FE-F14A-46CF-B964-D0E711EC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7733-0BF9-420A-950A-4648D0314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42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C8D51-B2EE-4100-835E-BAC285AB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EE2A7-9A04-418C-860E-F5C784420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45695-B1EE-431C-9D5E-62C100588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C541-2444-431D-A8E4-EEA67C370EB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A4874-0491-45DF-A3CF-1EC99A57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D7BAB-E61C-4562-B510-5180BA700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7733-0BF9-420A-950A-4648D0314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04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D2670-DA17-4261-B953-44885E4A4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BF77-BFBA-4A08-A0A1-C69E479D1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9EDB9-6ABB-499B-A1D2-B98B229AA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C541-2444-431D-A8E4-EEA67C370EB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9EFC4-FAC7-4380-B057-E9BD44D60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6E8F8-0643-4693-9E65-C5FE2CB57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7733-0BF9-420A-950A-4648D0314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51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F019B-11D2-4ECE-AA4A-AF611D187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483FC-53CB-491C-BDE9-75A9D75C2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B37080-8405-4E84-BD2E-D73D8AEC0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FF7F3-CE27-40AC-B982-9D773919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C541-2444-431D-A8E4-EEA67C370EB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7EEA8-51DA-4B2E-83E1-7387F1D57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7D7B2-10BA-4249-AF31-71CB4B6A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7733-0BF9-420A-950A-4648D0314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1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9A1E0-F03C-4652-8C4D-158C7193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B0B18-F429-43CE-AACB-F8A9F195E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FD3CE4-26CC-465C-90A1-F06AA969A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1F5EA2-C32D-46B4-808C-F2C56CA08D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7E37C1-58E2-440F-A9E2-A7402E21F6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FD4121-11FF-48C2-9B5C-393E411B3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C541-2444-431D-A8E4-EEA67C370EB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45F584-D8D0-435B-93E2-8C6C5752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568B1B-7952-495F-A9E9-64ADD4C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7733-0BF9-420A-950A-4648D0314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12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3FD2C-BAB2-418A-80A5-7167EF30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B11AF-A6A1-4ED0-B17C-952B6A24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C541-2444-431D-A8E4-EEA67C370EB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81B2D-BB27-4F8E-A1A5-0C333E7B2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17003-B17A-4C6A-8856-1BA4A497B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7733-0BF9-420A-950A-4648D0314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4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1CCBA7-7272-4632-B6CC-D3520560C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C541-2444-431D-A8E4-EEA67C370EB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835725-B9A1-4A45-B1D8-2861799E8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F7F53-F21E-40F2-BECF-C8FC36C7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7733-0BF9-420A-950A-4648D0314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16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3EAA9-F2D6-4C38-BD52-AA245F639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B335A-A8A2-4833-868E-78E69BCB1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61DD4-F6FE-454E-8970-2D6EE490A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7C743-14D7-4BD5-ACBB-87CEA1E9F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C541-2444-431D-A8E4-EEA67C370EB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B9905-636C-4516-8896-86CCB868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9CE0B-C0F2-40C3-B12C-805E34AE4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7733-0BF9-420A-950A-4648D0314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64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AB370-FBD3-4C22-A216-110387464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AB99C9-26A2-48B7-801C-EAC27432C0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02AC5-B32D-40D0-ACF4-CDBD85B78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81177-4ED8-40B2-A5B0-628DCE1A4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C541-2444-431D-A8E4-EEA67C370EB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DD27F-303A-40CC-8986-8A7F6BEEA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4A8F2-0AF8-434D-AB7E-642957A8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7733-0BF9-420A-950A-4648D0314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72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07A432-C341-48E4-965D-9712721EE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0F502-E89D-4090-B527-9FF4FAEC0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260C0-8CED-4863-BD0E-A740698F1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2C541-2444-431D-A8E4-EEA67C370EB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54D20-B51F-44E0-810F-C94D8B0594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38D19-187F-4289-BA29-333E9E0EFF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F7733-0BF9-420A-950A-4648D0314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1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4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EA2A1-94B4-4D37-9A17-48ADDE5DB8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Aug – Aug 14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A257C-E0E2-4CBC-B7F4-B4BDD975E6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72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26FFDA-CF72-487A-82C6-CC6447098CC8}"/>
              </a:ext>
            </a:extLst>
          </p:cNvPr>
          <p:cNvSpPr txBox="1"/>
          <p:nvPr/>
        </p:nvSpPr>
        <p:spPr>
          <a:xfrm>
            <a:off x="1718955" y="4981694"/>
            <a:ext cx="201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Nan entries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2B3BCF-4188-4A5E-A42D-280AB43D4F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11" y="883031"/>
            <a:ext cx="10344130" cy="46247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56FD5CC-019E-4BFE-B998-7744B9F3E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20" y="1929268"/>
            <a:ext cx="5487650" cy="3658433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6B0AFA-4C0C-42A8-A2F2-1483CD993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085" y="1929267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21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8E074C-4B64-402D-9F7B-30FC141E35D4}"/>
                  </a:ext>
                </a:extLst>
              </p:cNvPr>
              <p:cNvSpPr txBox="1"/>
              <p:nvPr/>
            </p:nvSpPr>
            <p:spPr>
              <a:xfrm>
                <a:off x="1779638" y="153372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)&lt;0.8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8E074C-4B64-402D-9F7B-30FC141E3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638" y="153372"/>
                <a:ext cx="6096000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5A49D55-990D-476F-968C-C30C50893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7" y="3610494"/>
            <a:ext cx="4756355" cy="3170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DECF1B-3FFD-40DA-A8D1-454D5DFB5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28" y="640692"/>
            <a:ext cx="4641452" cy="30943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4A6255-5DD6-480E-BE0E-9D0916AA4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83" y="3610494"/>
            <a:ext cx="4523463" cy="30156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E37E52-48DD-4453-A770-1D184BF009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431" y="709518"/>
            <a:ext cx="4434973" cy="295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76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01D6F5-441F-442C-B152-997CC325616D}"/>
                  </a:ext>
                </a:extLst>
              </p:cNvPr>
              <p:cNvSpPr txBox="1"/>
              <p:nvPr/>
            </p:nvSpPr>
            <p:spPr>
              <a:xfrm>
                <a:off x="1612490" y="29757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)&lt;1.2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01D6F5-441F-442C-B152-997CC3256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490" y="297579"/>
                <a:ext cx="6096000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4230153-F409-45AB-A489-4D3F53C75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81" y="693950"/>
            <a:ext cx="4415309" cy="2943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90DC2C-4785-494B-9E5A-CBD68F711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75" y="779157"/>
            <a:ext cx="4158812" cy="2772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58BC6B-720F-493B-9BD0-ABD053E68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28" y="3547976"/>
            <a:ext cx="4158813" cy="27725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8B1C01-E9CB-4008-BD70-BBB212BB53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359" y="3429000"/>
            <a:ext cx="4337276" cy="289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44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7683FE1-9CE5-4138-AF09-7C05D194FB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868680" y="-322739"/>
                <a:ext cx="105156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7683FE1-9CE5-4138-AF09-7C05D194FB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868680" y="-322739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4AD5695-E91D-4E68-AF80-A83841B478A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88605831"/>
                  </p:ext>
                </p:extLst>
              </p:nvPr>
            </p:nvGraphicFramePr>
            <p:xfrm>
              <a:off x="1040695" y="812982"/>
              <a:ext cx="10168079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50360">
                      <a:extLst>
                        <a:ext uri="{9D8B030D-6E8A-4147-A177-3AD203B41FA5}">
                          <a16:colId xmlns:a16="http://schemas.microsoft.com/office/drawing/2014/main" val="1378484827"/>
                        </a:ext>
                      </a:extLst>
                    </a:gridCol>
                    <a:gridCol w="1504713">
                      <a:extLst>
                        <a:ext uri="{9D8B030D-6E8A-4147-A177-3AD203B41FA5}">
                          <a16:colId xmlns:a16="http://schemas.microsoft.com/office/drawing/2014/main" val="1742395453"/>
                        </a:ext>
                      </a:extLst>
                    </a:gridCol>
                    <a:gridCol w="1474850">
                      <a:extLst>
                        <a:ext uri="{9D8B030D-6E8A-4147-A177-3AD203B41FA5}">
                          <a16:colId xmlns:a16="http://schemas.microsoft.com/office/drawing/2014/main" val="3939500585"/>
                        </a:ext>
                      </a:extLst>
                    </a:gridCol>
                    <a:gridCol w="1573162">
                      <a:extLst>
                        <a:ext uri="{9D8B030D-6E8A-4147-A177-3AD203B41FA5}">
                          <a16:colId xmlns:a16="http://schemas.microsoft.com/office/drawing/2014/main" val="357346972"/>
                        </a:ext>
                      </a:extLst>
                    </a:gridCol>
                    <a:gridCol w="1464994">
                      <a:extLst>
                        <a:ext uri="{9D8B030D-6E8A-4147-A177-3AD203B41FA5}">
                          <a16:colId xmlns:a16="http://schemas.microsoft.com/office/drawing/2014/main" val="802014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Group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Sample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392218"/>
                      </a:ext>
                    </a:extLst>
                  </a:tr>
                  <a:tr h="1594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&lt;20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454,025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15.37</a:t>
                          </a:r>
                          <a:r>
                            <a:rPr lang="en-US" altLang="zh-CN" dirty="0"/>
                            <a:t>+/-0.93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-12.9</a:t>
                          </a:r>
                          <a:r>
                            <a:rPr lang="en-US" altLang="zh-CN" dirty="0"/>
                            <a:t>8+/-0.65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-</a:t>
                          </a:r>
                          <a:r>
                            <a:rPr lang="en-US" altLang="zh-CN" dirty="0"/>
                            <a:t>2.42+/-0.81</a:t>
                          </a: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6859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&lt;30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619.183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15.45+/- 0.76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-13.03+/-0.68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-2.43</a:t>
                          </a:r>
                          <a:r>
                            <a:rPr lang="en-US" dirty="0"/>
                            <a:t>+/-0.93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2701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&lt;40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774,758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15.35+/-1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-13.21+/-0.57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-1.19+/-0.88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53610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4AD5695-E91D-4E68-AF80-A83841B478A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88605831"/>
                  </p:ext>
                </p:extLst>
              </p:nvPr>
            </p:nvGraphicFramePr>
            <p:xfrm>
              <a:off x="1040695" y="812982"/>
              <a:ext cx="10168079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50360">
                      <a:extLst>
                        <a:ext uri="{9D8B030D-6E8A-4147-A177-3AD203B41FA5}">
                          <a16:colId xmlns:a16="http://schemas.microsoft.com/office/drawing/2014/main" val="1378484827"/>
                        </a:ext>
                      </a:extLst>
                    </a:gridCol>
                    <a:gridCol w="1504713">
                      <a:extLst>
                        <a:ext uri="{9D8B030D-6E8A-4147-A177-3AD203B41FA5}">
                          <a16:colId xmlns:a16="http://schemas.microsoft.com/office/drawing/2014/main" val="1742395453"/>
                        </a:ext>
                      </a:extLst>
                    </a:gridCol>
                    <a:gridCol w="1474850">
                      <a:extLst>
                        <a:ext uri="{9D8B030D-6E8A-4147-A177-3AD203B41FA5}">
                          <a16:colId xmlns:a16="http://schemas.microsoft.com/office/drawing/2014/main" val="3939500585"/>
                        </a:ext>
                      </a:extLst>
                    </a:gridCol>
                    <a:gridCol w="1573162">
                      <a:extLst>
                        <a:ext uri="{9D8B030D-6E8A-4147-A177-3AD203B41FA5}">
                          <a16:colId xmlns:a16="http://schemas.microsoft.com/office/drawing/2014/main" val="357346972"/>
                        </a:ext>
                      </a:extLst>
                    </a:gridCol>
                    <a:gridCol w="1464994">
                      <a:extLst>
                        <a:ext uri="{9D8B030D-6E8A-4147-A177-3AD203B41FA5}">
                          <a16:colId xmlns:a16="http://schemas.microsoft.com/office/drawing/2014/main" val="802014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Group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Sample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39221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7" t="-62857" r="-145668" b="-13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454,025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15.37</a:t>
                          </a:r>
                          <a:r>
                            <a:rPr lang="en-US" altLang="zh-CN" dirty="0"/>
                            <a:t>+/-0.93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-12.9</a:t>
                          </a:r>
                          <a:r>
                            <a:rPr lang="en-US" altLang="zh-CN" dirty="0"/>
                            <a:t>8+/-0.65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-</a:t>
                          </a:r>
                          <a:r>
                            <a:rPr lang="en-US" altLang="zh-CN" dirty="0"/>
                            <a:t>2.42+/-0.81</a:t>
                          </a: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6859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7" t="-280328" r="-14566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619.183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15.45+/- 0.76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-13.03+/-0.68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-2.43</a:t>
                          </a:r>
                          <a:r>
                            <a:rPr lang="en-US" dirty="0"/>
                            <a:t>+/-0.93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2701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7" t="-380328" r="-14566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774,758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15.35+/-1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-13.21+/-0.57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-1.19+/-0.88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53610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A2B2DB-4828-4F0C-8DF8-447C6D0B7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699" b="68123"/>
          <a:stretch/>
        </p:blipFill>
        <p:spPr>
          <a:xfrm>
            <a:off x="1088943" y="2864491"/>
            <a:ext cx="10267950" cy="294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E715D3-F33E-4291-85C5-2024EAAF3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8" y="3589861"/>
            <a:ext cx="4022462" cy="2681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B8CC42-D82B-46D2-BAFB-E0094B603A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811" y="3589861"/>
            <a:ext cx="4285811" cy="2857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0385D4-2537-4A3E-96B9-140E3C69A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675" y="3524114"/>
            <a:ext cx="4219700" cy="28131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56AB3C-5E1A-4A48-BE6B-1016AF0449FE}"/>
              </a:ext>
            </a:extLst>
          </p:cNvPr>
          <p:cNvSpPr txBox="1"/>
          <p:nvPr/>
        </p:nvSpPr>
        <p:spPr>
          <a:xfrm>
            <a:off x="126918" y="1188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Increase/decrease b range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483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7683FE1-9CE5-4138-AF09-7C05D194FB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95960" y="75455"/>
                <a:ext cx="105156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,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&lt;50</m:t>
                      </m:r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7683FE1-9CE5-4138-AF09-7C05D194FB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95960" y="75455"/>
                <a:ext cx="105156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4AD5695-E91D-4E68-AF80-A83841B478A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29466670"/>
                  </p:ext>
                </p:extLst>
              </p:nvPr>
            </p:nvGraphicFramePr>
            <p:xfrm>
              <a:off x="1170940" y="1508760"/>
              <a:ext cx="9565640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12731">
                      <a:extLst>
                        <a:ext uri="{9D8B030D-6E8A-4147-A177-3AD203B41FA5}">
                          <a16:colId xmlns:a16="http://schemas.microsoft.com/office/drawing/2014/main" val="1378484827"/>
                        </a:ext>
                      </a:extLst>
                    </a:gridCol>
                    <a:gridCol w="2410240">
                      <a:extLst>
                        <a:ext uri="{9D8B030D-6E8A-4147-A177-3AD203B41FA5}">
                          <a16:colId xmlns:a16="http://schemas.microsoft.com/office/drawing/2014/main" val="1742395453"/>
                        </a:ext>
                      </a:extLst>
                    </a:gridCol>
                    <a:gridCol w="833116">
                      <a:extLst>
                        <a:ext uri="{9D8B030D-6E8A-4147-A177-3AD203B41FA5}">
                          <a16:colId xmlns:a16="http://schemas.microsoft.com/office/drawing/2014/main" val="3939500585"/>
                        </a:ext>
                      </a:extLst>
                    </a:gridCol>
                    <a:gridCol w="812797">
                      <a:extLst>
                        <a:ext uri="{9D8B030D-6E8A-4147-A177-3AD203B41FA5}">
                          <a16:colId xmlns:a16="http://schemas.microsoft.com/office/drawing/2014/main" val="802014240"/>
                        </a:ext>
                      </a:extLst>
                    </a:gridCol>
                    <a:gridCol w="796756">
                      <a:extLst>
                        <a:ext uri="{9D8B030D-6E8A-4147-A177-3AD203B41FA5}">
                          <a16:colId xmlns:a16="http://schemas.microsoft.com/office/drawing/2014/main" val="18431474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Group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Sample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392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20&lt;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&lt;50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498.6187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-1.62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6859032"/>
                      </a:ext>
                    </a:extLst>
                  </a:tr>
                  <a:tr h="33544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&lt;50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2867296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-1.54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2701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&lt;50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93,293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14.18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-2.42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53610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4AD5695-E91D-4E68-AF80-A83841B478A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29466670"/>
                  </p:ext>
                </p:extLst>
              </p:nvPr>
            </p:nvGraphicFramePr>
            <p:xfrm>
              <a:off x="1170940" y="1508760"/>
              <a:ext cx="9565640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12731">
                      <a:extLst>
                        <a:ext uri="{9D8B030D-6E8A-4147-A177-3AD203B41FA5}">
                          <a16:colId xmlns:a16="http://schemas.microsoft.com/office/drawing/2014/main" val="1378484827"/>
                        </a:ext>
                      </a:extLst>
                    </a:gridCol>
                    <a:gridCol w="2410240">
                      <a:extLst>
                        <a:ext uri="{9D8B030D-6E8A-4147-A177-3AD203B41FA5}">
                          <a16:colId xmlns:a16="http://schemas.microsoft.com/office/drawing/2014/main" val="1742395453"/>
                        </a:ext>
                      </a:extLst>
                    </a:gridCol>
                    <a:gridCol w="833116">
                      <a:extLst>
                        <a:ext uri="{9D8B030D-6E8A-4147-A177-3AD203B41FA5}">
                          <a16:colId xmlns:a16="http://schemas.microsoft.com/office/drawing/2014/main" val="3939500585"/>
                        </a:ext>
                      </a:extLst>
                    </a:gridCol>
                    <a:gridCol w="812797">
                      <a:extLst>
                        <a:ext uri="{9D8B030D-6E8A-4147-A177-3AD203B41FA5}">
                          <a16:colId xmlns:a16="http://schemas.microsoft.com/office/drawing/2014/main" val="802014240"/>
                        </a:ext>
                      </a:extLst>
                    </a:gridCol>
                    <a:gridCol w="796756">
                      <a:extLst>
                        <a:ext uri="{9D8B030D-6E8A-4147-A177-3AD203B41FA5}">
                          <a16:colId xmlns:a16="http://schemas.microsoft.com/office/drawing/2014/main" val="18431474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Group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Sample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392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9" t="-108197" r="-10362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498.6187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-1.62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68590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9" t="-211667" r="-10362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2867296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-1.54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2701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9" t="-306557" r="-10362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93,293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14.18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-2.42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53610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B1504D6-5902-4508-A552-BBEC5B4389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921" b="67118"/>
          <a:stretch/>
        </p:blipFill>
        <p:spPr>
          <a:xfrm>
            <a:off x="235974" y="3472579"/>
            <a:ext cx="11531600" cy="2458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1FD902-84F0-4196-8FCC-60582EB36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2" y="3855490"/>
            <a:ext cx="4112771" cy="27418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71F902-41C8-439C-81E6-C181A9F197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227" y="3855489"/>
            <a:ext cx="4112773" cy="27418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A3B3C5-7A1E-410E-8CE9-120DEFEBBE35}"/>
              </a:ext>
            </a:extLst>
          </p:cNvPr>
          <p:cNvSpPr txBox="1"/>
          <p:nvPr/>
        </p:nvSpPr>
        <p:spPr>
          <a:xfrm>
            <a:off x="412955" y="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Increase/decrease b range</a:t>
            </a:r>
            <a:endParaRPr 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1907C6-2531-4880-AAC0-B1E1213A64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4" y="3855490"/>
            <a:ext cx="4112771" cy="274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59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F1E13-2697-4B86-B859-4A94A4622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0" y="-152344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/>
              <a:t>MCMC – getting the uncertainty of the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D45FA1-B642-4067-8A6C-AA021E9F2324}"/>
                  </a:ext>
                </a:extLst>
              </p:cNvPr>
              <p:cNvSpPr txBox="1"/>
              <p:nvPr/>
            </p:nvSpPr>
            <p:spPr>
              <a:xfrm>
                <a:off x="-127820" y="917165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)&lt;0.8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D45FA1-B642-4067-8A6C-AA021E9F2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820" y="917165"/>
                <a:ext cx="6096000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0584981-569D-4AD0-A5FA-D9A35C38CA1D}"/>
              </a:ext>
            </a:extLst>
          </p:cNvPr>
          <p:cNvSpPr txBox="1"/>
          <p:nvPr/>
        </p:nvSpPr>
        <p:spPr>
          <a:xfrm>
            <a:off x="8888360" y="1286497"/>
            <a:ext cx="63713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A: </a:t>
            </a:r>
            <a:r>
              <a:rPr lang="en-US" dirty="0"/>
              <a:t>15.37</a:t>
            </a:r>
            <a:r>
              <a:rPr lang="en-US" altLang="zh-CN" dirty="0"/>
              <a:t>+/-0.93</a:t>
            </a:r>
          </a:p>
          <a:p>
            <a:r>
              <a:rPr lang="en-US" altLang="zh-CN" dirty="0"/>
              <a:t>B: </a:t>
            </a:r>
            <a:r>
              <a:rPr lang="en-US" dirty="0"/>
              <a:t>-12.9</a:t>
            </a:r>
            <a:r>
              <a:rPr lang="en-US" altLang="zh-CN" dirty="0"/>
              <a:t>8+/-0.65</a:t>
            </a:r>
            <a:r>
              <a:rPr lang="en-US" dirty="0"/>
              <a:t> </a:t>
            </a:r>
          </a:p>
          <a:p>
            <a:r>
              <a:rPr lang="en-US" altLang="zh-CN" dirty="0"/>
              <a:t>C: </a:t>
            </a:r>
            <a:r>
              <a:rPr lang="en-US" dirty="0"/>
              <a:t>-</a:t>
            </a:r>
            <a:r>
              <a:rPr lang="en-US" altLang="zh-CN" dirty="0"/>
              <a:t>2.42+/-0.81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2C51F0-723E-4AF9-A92E-5A5306666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30" y="1726661"/>
            <a:ext cx="4297505" cy="28650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6522A84-726C-4993-BC75-51BDBC5F1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09" y="1454782"/>
            <a:ext cx="3408760" cy="34087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42D2DE-DB32-493E-AB22-DF57931D2C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8" r="55844" b="71472"/>
          <a:stretch/>
        </p:blipFill>
        <p:spPr>
          <a:xfrm>
            <a:off x="8968419" y="2412181"/>
            <a:ext cx="1124444" cy="4965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6153410-8091-4FC7-8B8E-ABDD2CA57B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43" r="37655" b="67703"/>
          <a:stretch/>
        </p:blipFill>
        <p:spPr>
          <a:xfrm>
            <a:off x="9030978" y="3129606"/>
            <a:ext cx="1061885" cy="5621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64E6705-2799-407A-980F-357BA123A9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676" r="18792" b="67703"/>
          <a:stretch/>
        </p:blipFill>
        <p:spPr>
          <a:xfrm>
            <a:off x="9030978" y="3827432"/>
            <a:ext cx="1177415" cy="5621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6E653F7-D3B7-4024-898A-2B51C2A761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728" b="67703"/>
          <a:stretch/>
        </p:blipFill>
        <p:spPr>
          <a:xfrm>
            <a:off x="9030978" y="4507879"/>
            <a:ext cx="1246965" cy="56210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B84B68A-FF9A-4076-B0E2-39154A6C51DC}"/>
              </a:ext>
            </a:extLst>
          </p:cNvPr>
          <p:cNvSpPr txBox="1"/>
          <p:nvPr/>
        </p:nvSpPr>
        <p:spPr>
          <a:xfrm>
            <a:off x="9075176" y="5216469"/>
            <a:ext cx="171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Li,</a:t>
            </a:r>
            <a:r>
              <a:rPr lang="zh-CN" altLang="en-US" dirty="0"/>
              <a:t> </a:t>
            </a:r>
            <a:r>
              <a:rPr lang="en-US" altLang="zh-CN" dirty="0"/>
              <a:t>2018)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328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6C946-5973-40EF-A5D9-6887210DE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26D1A-32CE-4B9E-A2F2-72157891C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potential sub-feature of the over-dense region of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D6F3D-B105-4E85-8F5D-33090D63225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160" y="1825625"/>
            <a:ext cx="968533" cy="322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4DB1E-CBAC-49DF-8637-81F6B092C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11" y="2254371"/>
            <a:ext cx="4193349" cy="27955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DC9E03-76EF-44A5-806F-5669849EE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467" y="2282695"/>
            <a:ext cx="4471025" cy="298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45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C12FA-8CFD-49B0-AA90-CDF50BD2C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560130"/>
            <a:ext cx="10515600" cy="447675"/>
          </a:xfrm>
        </p:spPr>
        <p:txBody>
          <a:bodyPr>
            <a:normAutofit fontScale="90000"/>
          </a:bodyPr>
          <a:lstStyle/>
          <a:p>
            <a:r>
              <a:rPr lang="en-US" dirty="0"/>
              <a:t>Spatial Distribution in 2D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A0FFEC-1D1B-4B8D-B38A-8A482F89C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82" y="775503"/>
            <a:ext cx="4507210" cy="30048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A1E432-45DA-4CF3-B1D6-88D66ADCB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89" y="694338"/>
            <a:ext cx="4507210" cy="30048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02BA34-A05C-47A0-8C98-4C60F12C4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" y="3891328"/>
            <a:ext cx="3908869" cy="2605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244A42-EB6F-4631-AC85-19E61CF109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104" y="3385676"/>
            <a:ext cx="3726493" cy="24843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1B641B-C69E-4653-8BD1-7097AFA81763}"/>
              </a:ext>
            </a:extLst>
          </p:cNvPr>
          <p:cNvCxnSpPr/>
          <p:nvPr/>
        </p:nvCxnSpPr>
        <p:spPr>
          <a:xfrm flipH="1">
            <a:off x="5986731" y="1331953"/>
            <a:ext cx="1993805" cy="178754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B99AE3-6719-4BA1-B077-BA71E4BF8A6A}"/>
              </a:ext>
            </a:extLst>
          </p:cNvPr>
          <p:cNvCxnSpPr/>
          <p:nvPr/>
        </p:nvCxnSpPr>
        <p:spPr>
          <a:xfrm flipH="1">
            <a:off x="3055025" y="1302966"/>
            <a:ext cx="1993805" cy="178754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00FA307-6129-42E7-AD42-FDC9A7AB4132}"/>
              </a:ext>
            </a:extLst>
          </p:cNvPr>
          <p:cNvSpPr txBox="1"/>
          <p:nvPr/>
        </p:nvSpPr>
        <p:spPr>
          <a:xfrm>
            <a:off x="8642110" y="3610029"/>
            <a:ext cx="34117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Mu_l</a:t>
            </a:r>
            <a:r>
              <a:rPr lang="en-US" altLang="zh-CN" dirty="0"/>
              <a:t> </a:t>
            </a:r>
            <a:r>
              <a:rPr lang="zh-CN" altLang="en-US" dirty="0"/>
              <a:t>图中，在大约</a:t>
            </a:r>
            <a:r>
              <a:rPr lang="en-US" altLang="zh-CN" dirty="0"/>
              <a:t>50</a:t>
            </a:r>
            <a:r>
              <a:rPr lang="zh-CN" altLang="en-US" dirty="0"/>
              <a:t>和</a:t>
            </a:r>
            <a:r>
              <a:rPr lang="en-US" altLang="zh-CN" dirty="0"/>
              <a:t>200</a:t>
            </a:r>
            <a:r>
              <a:rPr lang="zh-CN" altLang="en-US" dirty="0"/>
              <a:t>度处有</a:t>
            </a:r>
            <a:r>
              <a:rPr lang="en-US" altLang="zh-CN" dirty="0" err="1"/>
              <a:t>overdense</a:t>
            </a:r>
            <a:r>
              <a:rPr lang="en-US" altLang="zh-CN" dirty="0"/>
              <a:t> region</a:t>
            </a:r>
            <a:r>
              <a:rPr lang="zh-CN" altLang="en-US" dirty="0"/>
              <a:t>，对应</a:t>
            </a:r>
            <a:r>
              <a:rPr lang="en-US" altLang="zh-CN" dirty="0"/>
              <a:t>2Dspatial distribution</a:t>
            </a:r>
            <a:r>
              <a:rPr lang="zh-CN" altLang="en-US" dirty="0"/>
              <a:t>图上，橙色虚线位置向圆心突出的区域。这之间有关联吗</a:t>
            </a:r>
            <a:r>
              <a:rPr lang="en-US" altLang="zh-C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7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DF09-0B23-41C3-9677-CC397B2A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334C89-5869-41CF-92F9-EBC5A47D8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3" y="4112820"/>
            <a:ext cx="3376518" cy="22510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9012E1-2BFD-43ED-98C9-4DDFEB922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359" y="4112820"/>
            <a:ext cx="3376518" cy="2251012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B9BCD4-3673-47EB-AF3F-1C6F8364F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579"/>
            <a:ext cx="4421359" cy="294757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3F77E3-50C5-41A6-85CB-EBA8C6375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540" y="785915"/>
            <a:ext cx="4421359" cy="294757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15AF53-F047-4E22-BB83-4208E5AB06EF}"/>
              </a:ext>
            </a:extLst>
          </p:cNvPr>
          <p:cNvCxnSpPr>
            <a:cxnSpLocks/>
          </p:cNvCxnSpPr>
          <p:nvPr/>
        </p:nvCxnSpPr>
        <p:spPr>
          <a:xfrm flipH="1">
            <a:off x="1691148" y="1442217"/>
            <a:ext cx="1750142" cy="1858297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A94B900-2746-4D73-BA4A-19D2176B9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61" y="785915"/>
            <a:ext cx="4324634" cy="28830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460F74-44C2-4C7F-8D59-87DADBA8D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61" y="3845151"/>
            <a:ext cx="3943361" cy="262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44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F6E1-1A2B-48A9-93D0-45BA8A457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C974E-0866-486B-BD90-2C92EFC2F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 err="1"/>
              <a:t>mu_l</a:t>
            </a:r>
            <a:r>
              <a:rPr lang="en-US" altLang="zh-CN" dirty="0"/>
              <a:t> </a:t>
            </a:r>
            <a:r>
              <a:rPr lang="zh-CN" altLang="en-US" dirty="0"/>
              <a:t>图，</a:t>
            </a:r>
            <a:r>
              <a:rPr lang="en-US" altLang="zh-CN" dirty="0"/>
              <a:t>180</a:t>
            </a:r>
            <a:r>
              <a:rPr lang="zh-CN" altLang="en-US" dirty="0"/>
              <a:t>度左右</a:t>
            </a:r>
            <a:r>
              <a:rPr lang="en-US" altLang="zh-CN" dirty="0"/>
              <a:t>peak</a:t>
            </a:r>
            <a:r>
              <a:rPr lang="zh-CN" altLang="en-US" dirty="0"/>
              <a:t>明显比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360</a:t>
            </a:r>
            <a:r>
              <a:rPr lang="zh-CN" altLang="en-US" dirty="0"/>
              <a:t>的底，和</a:t>
            </a:r>
            <a:r>
              <a:rPr lang="en-US" altLang="zh-CN" dirty="0"/>
              <a:t>spatial distribution</a:t>
            </a:r>
            <a:r>
              <a:rPr lang="zh-CN" altLang="en-US" dirty="0"/>
              <a:t>有关吗？</a:t>
            </a:r>
            <a:endParaRPr lang="en-US" altLang="zh-CN" dirty="0"/>
          </a:p>
          <a:p>
            <a:r>
              <a:rPr lang="zh-CN" altLang="en-US" dirty="0"/>
              <a:t>其他</a:t>
            </a:r>
            <a:r>
              <a:rPr lang="en-US" altLang="zh-CN" dirty="0"/>
              <a:t>phase plot</a:t>
            </a:r>
            <a:r>
              <a:rPr lang="zh-CN" altLang="en-US" dirty="0"/>
              <a:t>，因为除了前两组外，没有足够的</a:t>
            </a:r>
            <a:r>
              <a:rPr lang="en-US" altLang="zh-CN" dirty="0"/>
              <a:t>radial v</a:t>
            </a:r>
            <a:r>
              <a:rPr lang="zh-CN" altLang="en-US" dirty="0"/>
              <a:t>样本，比较困难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38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26898C-AED5-4602-BBEB-6CF169089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50" y="1833463"/>
            <a:ext cx="5487650" cy="365843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E6A75-C2CC-49DE-BD0F-592356363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165" y="1833463"/>
            <a:ext cx="5487650" cy="3658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CAE678-1D0B-472B-81F7-2C0CCDD956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19" y="1087856"/>
            <a:ext cx="2293029" cy="54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38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5FB13-36D9-45E4-97EC-1356B94D1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640" y="1337945"/>
            <a:ext cx="10515600" cy="4351338"/>
          </a:xfrm>
        </p:spPr>
        <p:txBody>
          <a:bodyPr/>
          <a:lstStyle/>
          <a:p>
            <a:r>
              <a:rPr lang="en-US" dirty="0"/>
              <a:t>. “For convenience, we took φ positive in the direction of Galactic rotation and with origin at the line Sun-Galactic Centre.” </a:t>
            </a:r>
          </a:p>
          <a:p>
            <a:pPr lvl="2"/>
            <a:r>
              <a:rPr lang="en-US" dirty="0"/>
              <a:t>- </a:t>
            </a:r>
            <a:r>
              <a:rPr lang="en-US" dirty="0" err="1"/>
              <a:t>Antoja</a:t>
            </a:r>
            <a:r>
              <a:rPr lang="en-US" dirty="0"/>
              <a:t>, T., Helmi, A., Romero-Gómez, M., et al. 2018, Nature, 561, 360 </a:t>
            </a:r>
            <a:r>
              <a:rPr lang="en-US" altLang="zh-CN" dirty="0"/>
              <a:t>--</a:t>
            </a:r>
            <a:r>
              <a:rPr lang="zh-CN" altLang="en-US" dirty="0"/>
              <a:t>？？？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E0222D-7E65-4D51-B991-765A4A2E54D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" y="541023"/>
            <a:ext cx="4291048" cy="5564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70987B-9B74-444F-B6E6-953681414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498" y="2619117"/>
            <a:ext cx="8534400" cy="80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904961-46B3-4F92-8900-F18BB6D80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698" y="3491524"/>
            <a:ext cx="4856532" cy="3237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8A60AD-0C06-40FA-81CF-108FEBE1F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55" y="3539430"/>
            <a:ext cx="4428828" cy="29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73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9546D63-EA76-4947-9E2A-F3EB576C0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801706"/>
            <a:ext cx="4247505" cy="2831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C01B97-9634-4E5A-83CF-0F98AC6A5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726" y="3801706"/>
            <a:ext cx="4247505" cy="28316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BFB289-A8F3-4FFC-A590-E1E103D19D33}"/>
              </a:ext>
            </a:extLst>
          </p:cNvPr>
          <p:cNvSpPr txBox="1"/>
          <p:nvPr/>
        </p:nvSpPr>
        <p:spPr>
          <a:xfrm>
            <a:off x="9153373" y="2413337"/>
            <a:ext cx="30581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如果前一步</a:t>
            </a:r>
            <a:r>
              <a:rPr lang="en-US" altLang="zh-CN" dirty="0"/>
              <a:t>peculiar  motion</a:t>
            </a:r>
            <a:r>
              <a:rPr lang="zh-CN" altLang="en-US" dirty="0"/>
              <a:t> </a:t>
            </a:r>
            <a:r>
              <a:rPr lang="en-US" altLang="zh-CN" dirty="0"/>
              <a:t>correction</a:t>
            </a:r>
            <a:r>
              <a:rPr lang="zh-CN" altLang="en-US" dirty="0"/>
              <a:t>计算正确</a:t>
            </a:r>
            <a:r>
              <a:rPr lang="en-US" altLang="zh-CN" dirty="0"/>
              <a:t>,</a:t>
            </a:r>
            <a:r>
              <a:rPr lang="en-US" dirty="0"/>
              <a:t> </a:t>
            </a:r>
            <a:r>
              <a:rPr lang="zh-CN" altLang="en-US" dirty="0"/>
              <a:t>图像上看，</a:t>
            </a:r>
            <a:r>
              <a:rPr lang="en-US" altLang="zh-CN" dirty="0" err="1"/>
              <a:t>vr</a:t>
            </a:r>
            <a:r>
              <a:rPr lang="en-US" altLang="zh-CN" dirty="0"/>
              <a:t> vs </a:t>
            </a:r>
            <a:r>
              <a:rPr lang="en-US" altLang="zh-CN" dirty="0" err="1"/>
              <a:t>vphi</a:t>
            </a:r>
            <a:r>
              <a:rPr lang="zh-CN" altLang="en-US" dirty="0"/>
              <a:t>有特殊的</a:t>
            </a:r>
            <a:r>
              <a:rPr lang="en-US" altLang="zh-CN" dirty="0"/>
              <a:t>feature</a:t>
            </a:r>
            <a:r>
              <a:rPr lang="zh-CN" altLang="en-US" dirty="0"/>
              <a:t>，然后怎么去研究？和</a:t>
            </a:r>
            <a:r>
              <a:rPr lang="en-US" altLang="zh-CN" dirty="0"/>
              <a:t>vlos240</a:t>
            </a:r>
            <a:r>
              <a:rPr lang="zh-CN" altLang="en-US" dirty="0"/>
              <a:t>度</a:t>
            </a:r>
            <a:r>
              <a:rPr lang="en-US" altLang="zh-CN" dirty="0"/>
              <a:t>peak</a:t>
            </a:r>
            <a:r>
              <a:rPr lang="zh-CN" altLang="en-US" dirty="0"/>
              <a:t>明显低于</a:t>
            </a:r>
            <a:r>
              <a:rPr lang="en-US" altLang="zh-CN" dirty="0"/>
              <a:t>70</a:t>
            </a:r>
            <a:r>
              <a:rPr lang="zh-CN" altLang="en-US" dirty="0"/>
              <a:t>度的</a:t>
            </a:r>
            <a:r>
              <a:rPr lang="en-US" altLang="zh-CN" dirty="0"/>
              <a:t>peak</a:t>
            </a:r>
            <a:r>
              <a:rPr lang="zh-CN" altLang="en-US" dirty="0"/>
              <a:t>有关吗</a:t>
            </a:r>
            <a:r>
              <a:rPr lang="en-US" altLang="zh-CN" dirty="0"/>
              <a:t>? </a:t>
            </a:r>
            <a:r>
              <a:rPr lang="zh-CN" altLang="en-US" dirty="0"/>
              <a:t>第二组为什么又</a:t>
            </a:r>
            <a:r>
              <a:rPr lang="en-US" altLang="zh-CN" dirty="0"/>
              <a:t>peak</a:t>
            </a:r>
            <a:r>
              <a:rPr lang="zh-CN" altLang="en-US" dirty="0"/>
              <a:t>变化的幅度更明显是因为什么？要从什么方面考虑？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---- </a:t>
            </a:r>
            <a:r>
              <a:rPr lang="zh-CN" altLang="en-US" dirty="0"/>
              <a:t>还是不知道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179456-47FE-498F-854D-251544D45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7" y="343946"/>
            <a:ext cx="4428828" cy="29525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FA5B39-874C-4E94-8C61-3E856A7C3B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41" y="257680"/>
            <a:ext cx="4856532" cy="32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011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40.4574"/>
  <p:tag name="LATEXADDIN" val="\documentclass{article}&#10;\usepackage{amsmath}&#10;\pagestyle{empty}&#10;\begin{document}&#10;&#10;&#10;&#10;$\mu_l$ vs $l$&#10;&#10;\end{document}"/>
  <p:tag name="IGUANATEXSIZE" val="28"/>
  <p:tag name="IGUANATEXCURSOR" val="93"/>
  <p:tag name="TRANSPARENCY" val="True"/>
  <p:tag name="FILENAME" val=""/>
  <p:tag name="LATEXENGINEID" val="0"/>
  <p:tag name="TEMPFOLDER" val="C:\Users\lenovo\Desktop\Oort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512.9359"/>
  <p:tag name="LATEXADDIN" val="\documentclass{article}&#10;\usepackage{amsmath}&#10;\pagestyle{empty}&#10;\begin{document}&#10;&#10;$v_r$ and $v_\phi$&#10;&#10;&#10;\end{document}"/>
  <p:tag name="IGUANATEXSIZE" val="44"/>
  <p:tag name="IGUANATEXCURSOR" val="81"/>
  <p:tag name="TRANSPARENCY" val="True"/>
  <p:tag name="FILENAME" val=""/>
  <p:tag name="LATEXENGINEID" val="0"/>
  <p:tag name="TEMPFOLDER" val="C:\Users\lenovo\Desktop\Oort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959.88"/>
  <p:tag name="LATEXADDIN" val="\documentclass{article}&#10;\usepackage{amsmath}&#10;\pagestyle{empty}&#10;\begin{document}&#10;&#10;Correct $v_r$ and $v_\phi$&#10;&#10;&#10;\end{document}"/>
  <p:tag name="IGUANATEXSIZE" val="44"/>
  <p:tag name="IGUANATEXCURSOR" val="107"/>
  <p:tag name="TRANSPARENCY" val="True"/>
  <p:tag name="FILENAME" val=""/>
  <p:tag name="LATEXENGINEID" val="0"/>
  <p:tag name="TEMPFOLDER" val="C:\Users\lenovo\Desktop\Oort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515.936"/>
  <p:tag name="LATEXADDIN" val="\documentclass{article}&#10;\usepackage{amsmath}&#10;\pagestyle{empty}&#10;\begin{document}&#10;&#10;Not enough entries for $v_{radial}$ for other groups&#10;&#10;&#10;\end{document}"/>
  <p:tag name="IGUANATEXSIZE" val="44"/>
  <p:tag name="IGUANATEXCURSOR" val="133"/>
  <p:tag name="TRANSPARENCY" val="True"/>
  <p:tag name="FILENAME" val=""/>
  <p:tag name="LATEXENGINEID" val="0"/>
  <p:tag name="TEMPFOLDER" val="C:\Users\lenovo\Desktop\Oort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</TotalTime>
  <Words>387</Words>
  <Application>Microsoft Office PowerPoint</Application>
  <PresentationFormat>Widescreen</PresentationFormat>
  <Paragraphs>66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Aug – Aug 14</vt:lpstr>
      <vt:lpstr>MCMC – getting the uncertainty of the parameters</vt:lpstr>
      <vt:lpstr>PowerPoint Presentation</vt:lpstr>
      <vt:lpstr>Spatial Distribution in 2D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μ_l</vt:lpstr>
      <vt:lpstr>μ_(b ,) 40&lt;|b|&lt;50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 Shufan</dc:creator>
  <cp:lastModifiedBy>Xia Shufan</cp:lastModifiedBy>
  <cp:revision>54</cp:revision>
  <dcterms:created xsi:type="dcterms:W3CDTF">2020-08-14T05:52:55Z</dcterms:created>
  <dcterms:modified xsi:type="dcterms:W3CDTF">2020-08-17T07:16:52Z</dcterms:modified>
</cp:coreProperties>
</file>